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76" r:id="rId7"/>
    <p:sldId id="277" r:id="rId8"/>
    <p:sldId id="289" r:id="rId9"/>
    <p:sldId id="290" r:id="rId10"/>
    <p:sldId id="261" r:id="rId11"/>
    <p:sldId id="262" r:id="rId12"/>
    <p:sldId id="278" r:id="rId13"/>
    <p:sldId id="279" r:id="rId14"/>
    <p:sldId id="280" r:id="rId15"/>
    <p:sldId id="281" r:id="rId16"/>
    <p:sldId id="282" r:id="rId17"/>
    <p:sldId id="284" r:id="rId18"/>
    <p:sldId id="285" r:id="rId19"/>
    <p:sldId id="291" r:id="rId20"/>
    <p:sldId id="292" r:id="rId21"/>
    <p:sldId id="286" r:id="rId22"/>
    <p:sldId id="287" r:id="rId23"/>
    <p:sldId id="28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7F31-7B97-43BA-B26C-19901E44783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9018-0FE7-46DB-BFAC-FC7A17FDB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15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7F31-7B97-43BA-B26C-19901E44783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9018-0FE7-46DB-BFAC-FC7A17FDB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60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7F31-7B97-43BA-B26C-19901E44783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9018-0FE7-46DB-BFAC-FC7A17FDB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3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7F31-7B97-43BA-B26C-19901E44783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9018-0FE7-46DB-BFAC-FC7A17FDB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408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7F31-7B97-43BA-B26C-19901E44783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9018-0FE7-46DB-BFAC-FC7A17FDB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85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7F31-7B97-43BA-B26C-19901E44783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9018-0FE7-46DB-BFAC-FC7A17FDB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94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7F31-7B97-43BA-B26C-19901E44783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9018-0FE7-46DB-BFAC-FC7A17FDB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39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7F31-7B97-43BA-B26C-19901E44783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9018-0FE7-46DB-BFAC-FC7A17FDB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1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7F31-7B97-43BA-B26C-19901E44783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9018-0FE7-46DB-BFAC-FC7A17FDB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4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7F31-7B97-43BA-B26C-19901E44783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9018-0FE7-46DB-BFAC-FC7A17FDB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859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7F31-7B97-43BA-B26C-19901E44783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9018-0FE7-46DB-BFAC-FC7A17FDB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072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7F31-7B97-43BA-B26C-19901E447839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9018-0FE7-46DB-BFAC-FC7A17FDB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9060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POLITIK HUKUM EKONOMI SYARIAH</a:t>
            </a:r>
            <a:r>
              <a:rPr lang="en-US" dirty="0" smtClean="0"/>
              <a:t> </a:t>
            </a:r>
            <a:r>
              <a:rPr lang="en-US" sz="3600" dirty="0" smtClean="0"/>
              <a:t>(FATWA DSN MUI, KHES DAN POJK) DI INDONESIA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YASWIRMAN</a:t>
            </a:r>
          </a:p>
          <a:p>
            <a:r>
              <a:rPr lang="en-US" dirty="0" smtClean="0"/>
              <a:t>Guru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Islam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Fakultas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Andalas</a:t>
            </a:r>
            <a:r>
              <a:rPr lang="en-US" dirty="0" smtClean="0"/>
              <a:t> Padang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30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LKS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sekedar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r>
              <a:rPr lang="en-US" dirty="0" smtClean="0"/>
              <a:t> </a:t>
            </a:r>
            <a:r>
              <a:rPr lang="en-US" dirty="0" smtClean="0"/>
              <a:t>compliance,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terwujudnya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yang </a:t>
            </a:r>
            <a:r>
              <a:rPr lang="en-US" dirty="0" err="1" smtClean="0"/>
              <a:t>meyakini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ilahiyah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yang </a:t>
            </a:r>
            <a:r>
              <a:rPr lang="en-US" dirty="0" err="1" smtClean="0"/>
              <a:t>dikembangkan</a:t>
            </a:r>
            <a:endParaRPr lang="en-US" dirty="0" smtClean="0"/>
          </a:p>
          <a:p>
            <a:r>
              <a:rPr lang="en-US" dirty="0" smtClean="0"/>
              <a:t>Di </a:t>
            </a:r>
            <a:r>
              <a:rPr lang="en-US" dirty="0" err="1" smtClean="0"/>
              <a:t>sinilah</a:t>
            </a:r>
            <a:r>
              <a:rPr lang="en-US" dirty="0" smtClean="0"/>
              <a:t> </a:t>
            </a:r>
            <a:r>
              <a:rPr lang="en-US" dirty="0" err="1" smtClean="0"/>
              <a:t>filsafat</a:t>
            </a:r>
            <a:r>
              <a:rPr lang="en-US" dirty="0" smtClean="0"/>
              <a:t> </a:t>
            </a:r>
            <a:r>
              <a:rPr lang="en-US" dirty="0" err="1" smtClean="0"/>
              <a:t>Sila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I Pancasila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Pasal</a:t>
            </a:r>
            <a:r>
              <a:rPr lang="en-US" dirty="0" smtClean="0"/>
              <a:t> 29 UUD 1945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dipertaruhkan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didukung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piranti</a:t>
            </a:r>
            <a:r>
              <a:rPr lang="en-US" dirty="0" smtClean="0"/>
              <a:t> </a:t>
            </a:r>
            <a:r>
              <a:rPr lang="en-US" dirty="0" err="1" smtClean="0"/>
              <a:t>regulasi</a:t>
            </a:r>
            <a:r>
              <a:rPr lang="en-US" dirty="0" smtClean="0"/>
              <a:t> </a:t>
            </a:r>
            <a:r>
              <a:rPr lang="en-US" dirty="0" smtClean="0"/>
              <a:t>yang lain, </a:t>
            </a:r>
            <a:r>
              <a:rPr lang="en-US" dirty="0" err="1" smtClean="0"/>
              <a:t>seperti</a:t>
            </a:r>
            <a:r>
              <a:rPr lang="en-US" dirty="0" smtClean="0"/>
              <a:t> UU </a:t>
            </a:r>
            <a:r>
              <a:rPr lang="en-US" dirty="0" err="1" smtClean="0"/>
              <a:t>Wakaf</a:t>
            </a:r>
            <a:r>
              <a:rPr lang="en-US" dirty="0" smtClean="0"/>
              <a:t>, UU </a:t>
            </a:r>
            <a:r>
              <a:rPr lang="en-US" dirty="0" err="1" smtClean="0"/>
              <a:t>Pengelolaan</a:t>
            </a:r>
            <a:r>
              <a:rPr lang="en-US" dirty="0" smtClean="0"/>
              <a:t> Zakat, UU </a:t>
            </a:r>
            <a:r>
              <a:rPr lang="en-US" dirty="0" err="1" smtClean="0"/>
              <a:t>Perbankan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r>
              <a:rPr lang="en-US" dirty="0" smtClean="0"/>
              <a:t>, UU JIH, UU </a:t>
            </a:r>
            <a:r>
              <a:rPr lang="en-US" dirty="0" err="1" smtClean="0"/>
              <a:t>ttg</a:t>
            </a:r>
            <a:r>
              <a:rPr lang="en-US" dirty="0" smtClean="0"/>
              <a:t> SBSN, UU </a:t>
            </a:r>
            <a:r>
              <a:rPr lang="en-US" dirty="0" err="1" smtClean="0"/>
              <a:t>Peradilan</a:t>
            </a:r>
            <a:r>
              <a:rPr lang="en-US" dirty="0" smtClean="0"/>
              <a:t> Agama, PP </a:t>
            </a:r>
            <a:r>
              <a:rPr lang="en-US" dirty="0" err="1" smtClean="0"/>
              <a:t>ttg</a:t>
            </a:r>
            <a:r>
              <a:rPr lang="en-US" dirty="0" smtClean="0"/>
              <a:t> </a:t>
            </a:r>
            <a:r>
              <a:rPr lang="en-US" dirty="0" err="1" smtClean="0"/>
              <a:t>Perasuransian</a:t>
            </a:r>
            <a:r>
              <a:rPr lang="en-US" dirty="0" smtClean="0"/>
              <a:t>, </a:t>
            </a:r>
            <a:r>
              <a:rPr lang="en-US" dirty="0" err="1" smtClean="0"/>
              <a:t>diperkuat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berdirinya</a:t>
            </a:r>
            <a:r>
              <a:rPr lang="en-US" dirty="0" smtClean="0"/>
              <a:t> DSN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mengeluarkan</a:t>
            </a:r>
            <a:r>
              <a:rPr lang="en-US" dirty="0" smtClean="0"/>
              <a:t> fatwa </a:t>
            </a:r>
            <a:r>
              <a:rPr lang="en-US" dirty="0" err="1" smtClean="0"/>
              <a:t>syariah</a:t>
            </a:r>
            <a:r>
              <a:rPr lang="en-US" dirty="0" smtClean="0"/>
              <a:t> compliance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47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</a:t>
            </a:r>
            <a:r>
              <a:rPr lang="en-US" dirty="0" err="1" smtClean="0"/>
              <a:t>raktik</a:t>
            </a:r>
            <a:r>
              <a:rPr lang="en-US" dirty="0" smtClean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Syariah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lama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Indonesia, di mana </a:t>
            </a:r>
            <a:r>
              <a:rPr lang="en-US" dirty="0" err="1"/>
              <a:t>tradisi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Islam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satu-satunya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/>
              <a:t>berlaku</a:t>
            </a:r>
            <a:r>
              <a:rPr lang="en-US" dirty="0"/>
              <a:t> di masa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/>
              <a:t>kolonial</a:t>
            </a:r>
            <a:r>
              <a:rPr lang="en-US" dirty="0"/>
              <a:t> </a:t>
            </a:r>
            <a:r>
              <a:rPr lang="en-US" dirty="0" err="1"/>
              <a:t>Belanda</a:t>
            </a:r>
            <a:r>
              <a:rPr lang="en-US" dirty="0"/>
              <a:t> </a:t>
            </a:r>
            <a:r>
              <a:rPr lang="en-US" dirty="0" err="1"/>
              <a:t>melancarkan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hukumnya</a:t>
            </a:r>
            <a:r>
              <a:rPr lang="en-US" dirty="0"/>
              <a:t> di Indonesia, </a:t>
            </a:r>
            <a:r>
              <a:rPr lang="en-US" dirty="0" err="1"/>
              <a:t>hukum</a:t>
            </a:r>
            <a:r>
              <a:rPr lang="en-US" dirty="0"/>
              <a:t> Islam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yang </a:t>
            </a:r>
            <a:r>
              <a:rPr lang="en-US" dirty="0" err="1"/>
              <a:t>berdiri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kedudukan</a:t>
            </a:r>
            <a:r>
              <a:rPr lang="en-US" dirty="0"/>
              <a:t> yang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teoritik</a:t>
            </a:r>
            <a:r>
              <a:rPr lang="en-US" dirty="0" smtClean="0"/>
              <a:t>, </a:t>
            </a:r>
            <a:r>
              <a:rPr lang="en-US" dirty="0"/>
              <a:t>t</a:t>
            </a:r>
            <a:r>
              <a:rPr lang="en-US" dirty="0" smtClean="0"/>
              <a:t>he living law (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mencerminkan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yang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)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diposisikan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mengarahkan</a:t>
            </a:r>
            <a:r>
              <a:rPr lang="en-US" dirty="0" smtClean="0"/>
              <a:t> </a:t>
            </a:r>
            <a:r>
              <a:rPr lang="en-US" dirty="0" err="1" smtClean="0"/>
              <a:t>kemajuan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masyarakatnya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61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Menilik</a:t>
            </a:r>
            <a:r>
              <a:rPr lang="en-US" dirty="0" smtClean="0"/>
              <a:t> </a:t>
            </a:r>
            <a:r>
              <a:rPr lang="en-US" dirty="0" err="1" smtClean="0"/>
              <a:t>sekelumit</a:t>
            </a:r>
            <a:r>
              <a:rPr lang="en-US" dirty="0" smtClean="0"/>
              <a:t> masa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r>
              <a:rPr lang="en-US" dirty="0" smtClean="0"/>
              <a:t>,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kolonial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Islam,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mendirikan</a:t>
            </a:r>
            <a:r>
              <a:rPr lang="en-US" dirty="0" smtClean="0"/>
              <a:t> </a:t>
            </a:r>
            <a:r>
              <a:rPr lang="en-US" dirty="0" err="1" smtClean="0"/>
              <a:t>peradilan</a:t>
            </a:r>
            <a:r>
              <a:rPr lang="en-US" dirty="0" smtClean="0"/>
              <a:t> </a:t>
            </a:r>
            <a:r>
              <a:rPr lang="en-US" dirty="0" err="1" smtClean="0"/>
              <a:t>Nizhamiyah</a:t>
            </a:r>
            <a:r>
              <a:rPr lang="en-US" dirty="0" smtClean="0"/>
              <a:t> (</a:t>
            </a:r>
            <a:r>
              <a:rPr lang="en-US" dirty="0" err="1" smtClean="0"/>
              <a:t>peradilan</a:t>
            </a:r>
            <a:r>
              <a:rPr lang="en-US" dirty="0" smtClean="0"/>
              <a:t> </a:t>
            </a:r>
            <a:r>
              <a:rPr lang="en-US" dirty="0" err="1" smtClean="0"/>
              <a:t>sekuler</a:t>
            </a:r>
            <a:r>
              <a:rPr lang="en-US" dirty="0" smtClean="0"/>
              <a:t>) di </a:t>
            </a:r>
            <a:r>
              <a:rPr lang="en-US" dirty="0" err="1" smtClean="0"/>
              <a:t>Turki</a:t>
            </a:r>
            <a:r>
              <a:rPr lang="en-US" dirty="0" smtClean="0"/>
              <a:t> </a:t>
            </a:r>
            <a:r>
              <a:rPr lang="en-US" dirty="0" err="1" smtClean="0"/>
              <a:t>Usmani</a:t>
            </a:r>
            <a:endParaRPr lang="en-US" dirty="0" smtClean="0"/>
          </a:p>
          <a:p>
            <a:r>
              <a:rPr lang="en-US" dirty="0" err="1" smtClean="0"/>
              <a:t>Selain</a:t>
            </a:r>
            <a:r>
              <a:rPr lang="en-US" dirty="0" smtClean="0"/>
              <a:t> Sultan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berbuat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masa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kolonial</a:t>
            </a:r>
            <a:r>
              <a:rPr lang="en-US" dirty="0" smtClean="0"/>
              <a:t>, Sultan </a:t>
            </a:r>
            <a:r>
              <a:rPr lang="en-US" dirty="0" err="1" smtClean="0"/>
              <a:t>mendirikan</a:t>
            </a:r>
            <a:r>
              <a:rPr lang="en-US" dirty="0" smtClean="0"/>
              <a:t> pula </a:t>
            </a:r>
            <a:r>
              <a:rPr lang="en-US" dirty="0" err="1" smtClean="0"/>
              <a:t>Pradilan</a:t>
            </a:r>
            <a:r>
              <a:rPr lang="en-US" dirty="0" smtClean="0"/>
              <a:t> Islam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Mahkamah</a:t>
            </a:r>
            <a:r>
              <a:rPr lang="en-US" dirty="0" smtClean="0"/>
              <a:t> </a:t>
            </a:r>
            <a:r>
              <a:rPr lang="en-US" dirty="0" err="1" smtClean="0"/>
              <a:t>Syar`iyyah</a:t>
            </a:r>
            <a:endParaRPr lang="en-US" dirty="0" smtClean="0"/>
          </a:p>
          <a:p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peradilan</a:t>
            </a:r>
            <a:r>
              <a:rPr lang="en-US" dirty="0" smtClean="0"/>
              <a:t> </a:t>
            </a:r>
            <a:r>
              <a:rPr lang="en-US" dirty="0" err="1" smtClean="0"/>
              <a:t>sekuler</a:t>
            </a:r>
            <a:r>
              <a:rPr lang="en-US" dirty="0" smtClean="0"/>
              <a:t> </a:t>
            </a:r>
            <a:r>
              <a:rPr lang="en-US" dirty="0" err="1" smtClean="0"/>
              <a:t>merujuk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barat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Mahkamah</a:t>
            </a:r>
            <a:r>
              <a:rPr lang="en-US" dirty="0" smtClean="0"/>
              <a:t> </a:t>
            </a:r>
            <a:r>
              <a:rPr lang="en-US" dirty="0" err="1" smtClean="0"/>
              <a:t>Syar`iyyah</a:t>
            </a:r>
            <a:r>
              <a:rPr lang="en-US" dirty="0" smtClean="0"/>
              <a:t> </a:t>
            </a:r>
            <a:r>
              <a:rPr lang="en-US" dirty="0" err="1" smtClean="0"/>
              <a:t>melahirkan</a:t>
            </a:r>
            <a:r>
              <a:rPr lang="en-US" dirty="0" smtClean="0"/>
              <a:t> pula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bernama</a:t>
            </a:r>
            <a:r>
              <a:rPr lang="en-US" dirty="0" smtClean="0"/>
              <a:t> compendium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kompilasi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: </a:t>
            </a:r>
            <a:r>
              <a:rPr lang="en-US" i="1" dirty="0" smtClean="0"/>
              <a:t>al-</a:t>
            </a:r>
            <a:r>
              <a:rPr lang="en-US" i="1" dirty="0" err="1" smtClean="0"/>
              <a:t>Majallah</a:t>
            </a:r>
            <a:r>
              <a:rPr lang="en-US" i="1" dirty="0" smtClean="0"/>
              <a:t> al-</a:t>
            </a:r>
            <a:r>
              <a:rPr lang="en-US" i="1" dirty="0" err="1" smtClean="0"/>
              <a:t>Ahkam</a:t>
            </a:r>
            <a:r>
              <a:rPr lang="en-US" i="1" dirty="0" smtClean="0"/>
              <a:t> al-`</a:t>
            </a:r>
            <a:r>
              <a:rPr lang="en-US" i="1" dirty="0" err="1" smtClean="0"/>
              <a:t>Adliyah</a:t>
            </a:r>
            <a:r>
              <a:rPr lang="en-US" dirty="0" smtClean="0"/>
              <a:t> </a:t>
            </a:r>
            <a:endParaRPr lang="en-US" i="1" dirty="0" smtClean="0"/>
          </a:p>
          <a:p>
            <a:r>
              <a:rPr lang="en-US" dirty="0" err="1" smtClean="0"/>
              <a:t>isinya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masalah-masalah</a:t>
            </a:r>
            <a:r>
              <a:rPr lang="en-US" dirty="0" smtClean="0"/>
              <a:t> </a:t>
            </a:r>
            <a:r>
              <a:rPr lang="en-US" dirty="0" err="1" smtClean="0"/>
              <a:t>muamalah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keperdataan</a:t>
            </a:r>
            <a:r>
              <a:rPr lang="en-US" dirty="0" smtClean="0"/>
              <a:t> Islam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materil</a:t>
            </a:r>
            <a:r>
              <a:rPr lang="en-US" dirty="0" smtClean="0"/>
              <a:t> di </a:t>
            </a:r>
            <a:r>
              <a:rPr lang="en-US" dirty="0" err="1" smtClean="0"/>
              <a:t>Mahkamah</a:t>
            </a:r>
            <a:r>
              <a:rPr lang="en-US" dirty="0" smtClean="0"/>
              <a:t> </a:t>
            </a:r>
            <a:r>
              <a:rPr lang="en-US" dirty="0" err="1" smtClean="0"/>
              <a:t>Syar`iyyah</a:t>
            </a:r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500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Hindia</a:t>
            </a:r>
            <a:r>
              <a:rPr lang="en-US" dirty="0" smtClean="0"/>
              <a:t> </a:t>
            </a:r>
            <a:r>
              <a:rPr lang="en-US" dirty="0" err="1" smtClean="0"/>
              <a:t>Belanda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smtClean="0"/>
              <a:t>pula </a:t>
            </a:r>
            <a:r>
              <a:rPr lang="en-US" dirty="0" err="1" smtClean="0"/>
              <a:t>menerbitkan</a:t>
            </a:r>
            <a:r>
              <a:rPr lang="en-US" dirty="0" smtClean="0"/>
              <a:t> </a:t>
            </a:r>
            <a:r>
              <a:rPr lang="en-US" dirty="0" err="1" smtClean="0"/>
              <a:t>kumpulan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D.W</a:t>
            </a:r>
            <a:r>
              <a:rPr lang="en-US" dirty="0"/>
              <a:t>. </a:t>
            </a:r>
            <a:r>
              <a:rPr lang="en-US" dirty="0" err="1" smtClean="0"/>
              <a:t>Freijer</a:t>
            </a:r>
            <a:r>
              <a:rPr lang="en-US" dirty="0" smtClean="0"/>
              <a:t>,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 smtClean="0"/>
              <a:t>kompendium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memuat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perkawinan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kewarisan</a:t>
            </a:r>
            <a:r>
              <a:rPr lang="en-US" dirty="0"/>
              <a:t> Islam </a:t>
            </a:r>
            <a:r>
              <a:rPr lang="en-US" dirty="0" err="1" smtClean="0"/>
              <a:t>denan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i="1" dirty="0"/>
              <a:t>Compendium </a:t>
            </a:r>
            <a:r>
              <a:rPr lang="en-US" i="1" dirty="0" err="1"/>
              <a:t>Freijer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Kompendium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kompilasi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materil</a:t>
            </a:r>
            <a:r>
              <a:rPr lang="en-US" dirty="0" smtClean="0"/>
              <a:t> di </a:t>
            </a:r>
            <a:r>
              <a:rPr lang="en-US" dirty="0" err="1" smtClean="0"/>
              <a:t>Pengadilan</a:t>
            </a:r>
            <a:r>
              <a:rPr lang="en-US" dirty="0" smtClean="0"/>
              <a:t> </a:t>
            </a:r>
            <a:r>
              <a:rPr lang="en-US" dirty="0" err="1" smtClean="0"/>
              <a:t>Sipil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perkara-perkara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yang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agama</a:t>
            </a:r>
          </a:p>
          <a:p>
            <a:r>
              <a:rPr lang="en-US" dirty="0" err="1" smtClean="0"/>
              <a:t>Selain</a:t>
            </a:r>
            <a:r>
              <a:rPr lang="en-US" dirty="0" smtClean="0"/>
              <a:t> compendium </a:t>
            </a:r>
            <a:r>
              <a:rPr lang="en-US" dirty="0" err="1" smtClean="0"/>
              <a:t>Freijer</a:t>
            </a:r>
            <a:r>
              <a:rPr lang="en-US" dirty="0" smtClean="0"/>
              <a:t>,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kitab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i="1" dirty="0" err="1" smtClean="0"/>
              <a:t>Mogharraer</a:t>
            </a:r>
            <a:r>
              <a:rPr lang="en-US" i="1" dirty="0" smtClean="0"/>
              <a:t> </a:t>
            </a:r>
            <a:r>
              <a:rPr lang="en-US" dirty="0" err="1" smtClean="0"/>
              <a:t>terjemahan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kitab</a:t>
            </a:r>
            <a:r>
              <a:rPr lang="en-US" dirty="0" smtClean="0"/>
              <a:t> </a:t>
            </a:r>
            <a:r>
              <a:rPr lang="en-US" dirty="0" err="1" smtClean="0"/>
              <a:t>fikih</a:t>
            </a:r>
            <a:r>
              <a:rPr lang="en-US" dirty="0" smtClean="0"/>
              <a:t> al-</a:t>
            </a:r>
            <a:r>
              <a:rPr lang="en-US" dirty="0" err="1" smtClean="0"/>
              <a:t>Muharrar</a:t>
            </a:r>
            <a:r>
              <a:rPr lang="en-US" dirty="0" smtClean="0"/>
              <a:t> </a:t>
            </a:r>
            <a:r>
              <a:rPr lang="en-US" dirty="0" err="1" smtClean="0"/>
              <a:t>karangan</a:t>
            </a:r>
            <a:r>
              <a:rPr lang="en-US" dirty="0" smtClean="0"/>
              <a:t> Imam </a:t>
            </a:r>
            <a:r>
              <a:rPr lang="en-US" dirty="0" err="1" smtClean="0"/>
              <a:t>Rafi`i</a:t>
            </a:r>
            <a:r>
              <a:rPr lang="en-US" dirty="0" smtClean="0"/>
              <a:t> yang </a:t>
            </a:r>
            <a:r>
              <a:rPr lang="en-US" dirty="0" err="1" smtClean="0"/>
              <a:t>dipakai</a:t>
            </a:r>
            <a:r>
              <a:rPr lang="en-US" dirty="0" smtClean="0"/>
              <a:t> di </a:t>
            </a:r>
            <a:r>
              <a:rPr lang="en-US" dirty="0" err="1" smtClean="0"/>
              <a:t>Pengadilan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Semarang.  </a:t>
            </a:r>
            <a:r>
              <a:rPr lang="en-US" dirty="0" err="1" smtClean="0"/>
              <a:t>Hindia</a:t>
            </a:r>
            <a:r>
              <a:rPr lang="en-US" dirty="0" smtClean="0"/>
              <a:t> </a:t>
            </a:r>
            <a:r>
              <a:rPr lang="en-US" dirty="0" err="1" smtClean="0"/>
              <a:t>Belanda</a:t>
            </a:r>
            <a:r>
              <a:rPr lang="en-US" dirty="0" smtClean="0"/>
              <a:t> </a:t>
            </a:r>
            <a:r>
              <a:rPr lang="en-US" dirty="0" err="1" smtClean="0"/>
              <a:t>menganggapnya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adat</a:t>
            </a:r>
            <a:r>
              <a:rPr lang="en-US" dirty="0" smtClean="0"/>
              <a:t> yang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,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96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Tahun</a:t>
            </a:r>
            <a:r>
              <a:rPr lang="en-US" dirty="0" smtClean="0"/>
              <a:t> 1991 </a:t>
            </a:r>
            <a:r>
              <a:rPr lang="en-US" dirty="0" err="1" smtClean="0"/>
              <a:t>Departemen</a:t>
            </a:r>
            <a:r>
              <a:rPr lang="en-US" dirty="0" smtClean="0"/>
              <a:t> Agama </a:t>
            </a:r>
            <a:r>
              <a:rPr lang="en-US" dirty="0" smtClean="0"/>
              <a:t>(</a:t>
            </a:r>
            <a:r>
              <a:rPr lang="en-US" dirty="0" err="1" smtClean="0"/>
              <a:t>sekarang</a:t>
            </a:r>
            <a:r>
              <a:rPr lang="en-US" dirty="0" smtClean="0"/>
              <a:t> </a:t>
            </a:r>
            <a:r>
              <a:rPr lang="en-US" dirty="0" err="1" smtClean="0"/>
              <a:t>Kementerian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gama)  </a:t>
            </a:r>
            <a:r>
              <a:rPr lang="en-US" dirty="0" err="1" smtClean="0"/>
              <a:t>melahirkan</a:t>
            </a:r>
            <a:r>
              <a:rPr lang="en-US" dirty="0" smtClean="0"/>
              <a:t> pula </a:t>
            </a:r>
            <a:r>
              <a:rPr lang="en-US" dirty="0" err="1" smtClean="0"/>
              <a:t>kompendium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Inpres</a:t>
            </a:r>
            <a:r>
              <a:rPr lang="en-US" dirty="0" smtClean="0"/>
              <a:t> No. 1/1991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Kompilasi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Islam</a:t>
            </a:r>
          </a:p>
          <a:p>
            <a:r>
              <a:rPr lang="en-US" dirty="0" err="1" smtClean="0"/>
              <a:t>Kompilasi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banding, </a:t>
            </a:r>
            <a:r>
              <a:rPr lang="en-US" dirty="0" err="1" smtClean="0"/>
              <a:t>akomodasi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keagamaan</a:t>
            </a:r>
            <a:r>
              <a:rPr lang="en-US" dirty="0" smtClean="0"/>
              <a:t> Islam di Indonesia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kitab</a:t>
            </a:r>
            <a:r>
              <a:rPr lang="en-US" dirty="0" smtClean="0"/>
              <a:t> </a:t>
            </a:r>
            <a:r>
              <a:rPr lang="en-US" dirty="0" err="1" smtClean="0"/>
              <a:t>fikih</a:t>
            </a:r>
            <a:r>
              <a:rPr lang="en-US" dirty="0" smtClean="0"/>
              <a:t>,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terinspirasi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kompilasi</a:t>
            </a:r>
            <a:r>
              <a:rPr lang="en-US" dirty="0" smtClean="0"/>
              <a:t> masa </a:t>
            </a:r>
            <a:r>
              <a:rPr lang="en-US" dirty="0" err="1" smtClean="0"/>
              <a:t>Turki</a:t>
            </a:r>
            <a:r>
              <a:rPr lang="en-US" dirty="0" smtClean="0"/>
              <a:t> </a:t>
            </a:r>
            <a:r>
              <a:rPr lang="en-US" dirty="0" err="1" smtClean="0"/>
              <a:t>Usmani</a:t>
            </a:r>
            <a:endParaRPr lang="en-US" dirty="0" smtClean="0"/>
          </a:p>
          <a:p>
            <a:r>
              <a:rPr lang="en-US" dirty="0" smtClean="0"/>
              <a:t>Isi KHI: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I </a:t>
            </a:r>
            <a:r>
              <a:rPr lang="en-US" dirty="0" err="1" smtClean="0"/>
              <a:t>Perkawinan</a:t>
            </a:r>
            <a:r>
              <a:rPr lang="en-US" dirty="0" smtClean="0"/>
              <a:t>.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II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Kewarisan</a:t>
            </a:r>
            <a:r>
              <a:rPr lang="en-US" dirty="0" smtClean="0"/>
              <a:t>, </a:t>
            </a:r>
            <a:r>
              <a:rPr lang="en-US" dirty="0" err="1" smtClean="0"/>
              <a:t>wasiat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Hibah</a:t>
            </a:r>
            <a:r>
              <a:rPr lang="en-US" dirty="0" smtClean="0"/>
              <a:t>.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III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Wakaf</a:t>
            </a:r>
            <a:endParaRPr lang="en-US" dirty="0" smtClean="0"/>
          </a:p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hirarki</a:t>
            </a:r>
            <a:r>
              <a:rPr lang="en-US" dirty="0" smtClean="0"/>
              <a:t> per-UU, KHI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perdebatan</a:t>
            </a:r>
            <a:r>
              <a:rPr lang="en-US" dirty="0" smtClean="0"/>
              <a:t> </a:t>
            </a:r>
            <a:r>
              <a:rPr lang="en-US" dirty="0" err="1" smtClean="0"/>
              <a:t>terus</a:t>
            </a:r>
            <a:r>
              <a:rPr lang="en-US" dirty="0" smtClean="0"/>
              <a:t>.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pengacara</a:t>
            </a:r>
            <a:r>
              <a:rPr lang="en-US" dirty="0" smtClean="0"/>
              <a:t> yang </a:t>
            </a:r>
            <a:r>
              <a:rPr lang="en-US" dirty="0" err="1" smtClean="0"/>
              <a:t>mendampingi</a:t>
            </a:r>
            <a:r>
              <a:rPr lang="en-US" dirty="0" smtClean="0"/>
              <a:t> </a:t>
            </a:r>
            <a:r>
              <a:rPr lang="en-US" dirty="0" err="1" smtClean="0"/>
              <a:t>kliennya</a:t>
            </a:r>
            <a:r>
              <a:rPr lang="en-US" dirty="0" smtClean="0"/>
              <a:t> di PA </a:t>
            </a:r>
            <a:r>
              <a:rPr lang="en-US" dirty="0" err="1" smtClean="0"/>
              <a:t>toh</a:t>
            </a:r>
            <a:r>
              <a:rPr lang="en-US" dirty="0" smtClean="0"/>
              <a:t> </a:t>
            </a:r>
            <a:r>
              <a:rPr lang="en-US" dirty="0" err="1" smtClean="0"/>
              <a:t>memakainya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endParaRPr lang="en-US" dirty="0" smtClean="0"/>
          </a:p>
          <a:p>
            <a:r>
              <a:rPr lang="en-US" dirty="0" err="1" smtClean="0"/>
              <a:t>Akhir</a:t>
            </a:r>
            <a:r>
              <a:rPr lang="en-US" dirty="0" smtClean="0"/>
              <a:t> 1900 an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disetujui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Bappenas</a:t>
            </a:r>
            <a:r>
              <a:rPr lang="en-US" dirty="0" smtClean="0"/>
              <a:t> </a:t>
            </a:r>
            <a:r>
              <a:rPr lang="en-US" dirty="0" err="1" smtClean="0"/>
              <a:t>menyetujui</a:t>
            </a:r>
            <a:r>
              <a:rPr lang="en-US" dirty="0" smtClean="0"/>
              <a:t> </a:t>
            </a:r>
            <a:r>
              <a:rPr lang="en-US" dirty="0" smtClean="0"/>
              <a:t>RUU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, </a:t>
            </a:r>
            <a:r>
              <a:rPr lang="en-US" dirty="0" err="1" smtClean="0"/>
              <a:t>tapi</a:t>
            </a:r>
            <a:r>
              <a:rPr lang="en-US" dirty="0" smtClean="0"/>
              <a:t> MA </a:t>
            </a:r>
            <a:r>
              <a:rPr lang="en-US" dirty="0" err="1" smtClean="0"/>
              <a:t>dan</a:t>
            </a:r>
            <a:r>
              <a:rPr lang="en-US" dirty="0" smtClean="0"/>
              <a:t> DPR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draft pula. </a:t>
            </a:r>
            <a:r>
              <a:rPr lang="en-US" dirty="0" err="1" smtClean="0"/>
              <a:t>Akhirnya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jalan</a:t>
            </a:r>
            <a:r>
              <a:rPr lang="en-US" dirty="0" smtClean="0"/>
              <a:t>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30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Tahun</a:t>
            </a:r>
            <a:r>
              <a:rPr lang="en-US" dirty="0" smtClean="0"/>
              <a:t> 2008 </a:t>
            </a:r>
            <a:r>
              <a:rPr lang="en-US" dirty="0" err="1" smtClean="0"/>
              <a:t>lahir</a:t>
            </a:r>
            <a:r>
              <a:rPr lang="en-US" dirty="0" smtClean="0"/>
              <a:t> pula </a:t>
            </a:r>
            <a:r>
              <a:rPr lang="en-US" dirty="0" err="1" smtClean="0"/>
              <a:t>Kompendium</a:t>
            </a:r>
            <a:r>
              <a:rPr lang="en-US" dirty="0" smtClean="0"/>
              <a:t> </a:t>
            </a:r>
            <a:r>
              <a:rPr lang="en-US" dirty="0" err="1" smtClean="0"/>
              <a:t>berikutnya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Kompilasi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r>
              <a:rPr lang="en-US" dirty="0" smtClean="0"/>
              <a:t> (KHES)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Perma</a:t>
            </a:r>
            <a:r>
              <a:rPr lang="en-US" dirty="0" smtClean="0"/>
              <a:t> No. 2 </a:t>
            </a:r>
            <a:r>
              <a:rPr lang="en-US" dirty="0" err="1" smtClean="0"/>
              <a:t>Tahun</a:t>
            </a:r>
            <a:r>
              <a:rPr lang="en-US" dirty="0" smtClean="0"/>
              <a:t> 2008. </a:t>
            </a:r>
            <a:r>
              <a:rPr lang="en-US" dirty="0" err="1"/>
              <a:t>D</a:t>
            </a:r>
            <a:r>
              <a:rPr lang="en-US" dirty="0" err="1" smtClean="0"/>
              <a:t>ua</a:t>
            </a:r>
            <a:r>
              <a:rPr lang="en-US" dirty="0" smtClean="0"/>
              <a:t> </a:t>
            </a:r>
            <a:r>
              <a:rPr lang="en-US" dirty="0" err="1" smtClean="0"/>
              <a:t>kompilasi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dilahirkan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endParaRPr lang="en-US" dirty="0" smtClean="0"/>
          </a:p>
          <a:p>
            <a:r>
              <a:rPr lang="en-US" dirty="0" smtClean="0"/>
              <a:t>KHES </a:t>
            </a:r>
            <a:r>
              <a:rPr lang="en-US" dirty="0" err="1" smtClean="0"/>
              <a:t>dimaksudkan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rujukan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sengketa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r>
              <a:rPr lang="en-US" dirty="0" smtClean="0"/>
              <a:t> di PA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ejalan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lahirnya</a:t>
            </a:r>
            <a:r>
              <a:rPr lang="en-US" dirty="0" smtClean="0"/>
              <a:t> UU No. 21 </a:t>
            </a:r>
            <a:r>
              <a:rPr lang="en-US" dirty="0" err="1" smtClean="0"/>
              <a:t>Tahun</a:t>
            </a:r>
            <a:r>
              <a:rPr lang="en-US" dirty="0" smtClean="0"/>
              <a:t> 2008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Perbankan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UU No. 3 </a:t>
            </a:r>
            <a:r>
              <a:rPr lang="en-US" dirty="0" err="1" smtClean="0"/>
              <a:t>Tahun</a:t>
            </a:r>
            <a:r>
              <a:rPr lang="en-US" dirty="0" smtClean="0"/>
              <a:t> 2006 </a:t>
            </a:r>
            <a:r>
              <a:rPr lang="en-US" dirty="0" err="1" smtClean="0"/>
              <a:t>ttg</a:t>
            </a:r>
            <a:r>
              <a:rPr lang="en-US" dirty="0" smtClean="0"/>
              <a:t> </a:t>
            </a:r>
            <a:r>
              <a:rPr lang="en-US" dirty="0" err="1" smtClean="0"/>
              <a:t>Peradilan</a:t>
            </a:r>
            <a:r>
              <a:rPr lang="en-US" dirty="0" smtClean="0"/>
              <a:t> Agama yang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sengketa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r>
              <a:rPr lang="en-US" dirty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PA</a:t>
            </a:r>
          </a:p>
          <a:p>
            <a:r>
              <a:rPr lang="en-US" dirty="0" err="1" smtClean="0"/>
              <a:t>Sejak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2006 para </a:t>
            </a:r>
            <a:r>
              <a:rPr lang="en-US" dirty="0" err="1" smtClean="0"/>
              <a:t>pejabat</a:t>
            </a:r>
            <a:r>
              <a:rPr lang="en-US" dirty="0" smtClean="0"/>
              <a:t> di </a:t>
            </a:r>
            <a:r>
              <a:rPr lang="en-US" dirty="0" err="1" smtClean="0"/>
              <a:t>Pengadilan</a:t>
            </a:r>
            <a:r>
              <a:rPr lang="en-US" dirty="0" smtClean="0"/>
              <a:t> Agama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dilatih</a:t>
            </a:r>
            <a:r>
              <a:rPr lang="en-US" dirty="0" smtClean="0"/>
              <a:t> </a:t>
            </a:r>
            <a:r>
              <a:rPr lang="en-US" dirty="0" err="1" smtClean="0"/>
              <a:t>menangani</a:t>
            </a:r>
            <a:r>
              <a:rPr lang="en-US" dirty="0" smtClean="0"/>
              <a:t> </a:t>
            </a:r>
            <a:r>
              <a:rPr lang="en-US" dirty="0" err="1" smtClean="0"/>
              <a:t>sengketa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kontiniu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mengantongi</a:t>
            </a:r>
            <a:r>
              <a:rPr lang="en-US" dirty="0" smtClean="0"/>
              <a:t> </a:t>
            </a:r>
            <a:r>
              <a:rPr lang="en-US" dirty="0" err="1" smtClean="0"/>
              <a:t>sertifikat</a:t>
            </a:r>
            <a:r>
              <a:rPr lang="en-US" dirty="0" smtClean="0"/>
              <a:t> </a:t>
            </a:r>
            <a:r>
              <a:rPr lang="en-US" dirty="0" err="1" smtClean="0"/>
              <a:t>pelatihan</a:t>
            </a:r>
            <a:r>
              <a:rPr lang="en-US" dirty="0" smtClean="0"/>
              <a:t>.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20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Lagi-lagi</a:t>
            </a:r>
            <a:r>
              <a:rPr lang="en-US" dirty="0" smtClean="0"/>
              <a:t> </a:t>
            </a:r>
            <a:r>
              <a:rPr lang="en-US" dirty="0" err="1" smtClean="0"/>
              <a:t>terbentur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dilematis</a:t>
            </a:r>
            <a:r>
              <a:rPr lang="en-US" dirty="0" smtClean="0"/>
              <a:t>. UU No.03 </a:t>
            </a:r>
            <a:r>
              <a:rPr lang="en-US" dirty="0" err="1" smtClean="0"/>
              <a:t>tahun</a:t>
            </a:r>
            <a:r>
              <a:rPr lang="en-US" dirty="0" smtClean="0"/>
              <a:t> 2006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sengketa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kewenangan</a:t>
            </a:r>
            <a:r>
              <a:rPr lang="en-US" dirty="0" smtClean="0"/>
              <a:t> </a:t>
            </a:r>
            <a:r>
              <a:rPr lang="en-US" dirty="0" err="1" smtClean="0"/>
              <a:t>absolut</a:t>
            </a:r>
            <a:r>
              <a:rPr lang="en-US" dirty="0" smtClean="0"/>
              <a:t> PA, </a:t>
            </a:r>
            <a:r>
              <a:rPr lang="en-US" dirty="0" err="1" smtClean="0"/>
              <a:t>diperkuat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Pasal</a:t>
            </a:r>
            <a:r>
              <a:rPr lang="en-US" dirty="0" smtClean="0"/>
              <a:t> 55 </a:t>
            </a:r>
            <a:r>
              <a:rPr lang="en-US" dirty="0" err="1" smtClean="0"/>
              <a:t>poin</a:t>
            </a:r>
            <a:r>
              <a:rPr lang="en-US" dirty="0" smtClean="0"/>
              <a:t> a UU No. 21 </a:t>
            </a:r>
            <a:r>
              <a:rPr lang="en-US" dirty="0" err="1" smtClean="0"/>
              <a:t>Tahun</a:t>
            </a:r>
            <a:r>
              <a:rPr lang="en-US" dirty="0" smtClean="0"/>
              <a:t> 2008</a:t>
            </a:r>
          </a:p>
          <a:p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penjelasan</a:t>
            </a:r>
            <a:r>
              <a:rPr lang="en-US" dirty="0" smtClean="0"/>
              <a:t> UU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penyelesainnya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PN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akad</a:t>
            </a:r>
            <a:r>
              <a:rPr lang="en-US" dirty="0" smtClean="0"/>
              <a:t>.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UU yang </a:t>
            </a:r>
            <a:r>
              <a:rPr lang="en-US" dirty="0" err="1" smtClean="0"/>
              <a:t>bertentangan</a:t>
            </a:r>
            <a:endParaRPr lang="en-US" dirty="0" smtClean="0"/>
          </a:p>
          <a:p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hukumnya</a:t>
            </a:r>
            <a:r>
              <a:rPr lang="en-US" dirty="0" smtClean="0"/>
              <a:t>,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akad</a:t>
            </a:r>
            <a:r>
              <a:rPr lang="en-US" dirty="0" smtClean="0"/>
              <a:t> yang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LKS </a:t>
            </a:r>
            <a:r>
              <a:rPr lang="en-US" dirty="0" err="1" smtClean="0"/>
              <a:t>mencantumkan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sengketanya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PN.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melahirkan</a:t>
            </a:r>
            <a:r>
              <a:rPr lang="en-US" dirty="0" smtClean="0"/>
              <a:t> </a:t>
            </a:r>
            <a:r>
              <a:rPr lang="en-US" dirty="0" err="1" smtClean="0"/>
              <a:t>ketidakpastian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endParaRPr lang="en-US" dirty="0" smtClean="0"/>
          </a:p>
          <a:p>
            <a:r>
              <a:rPr lang="en-US" dirty="0" err="1" smtClean="0"/>
              <a:t>Untung</a:t>
            </a:r>
            <a:r>
              <a:rPr lang="en-US" dirty="0" smtClean="0"/>
              <a:t> </a:t>
            </a:r>
            <a:r>
              <a:rPr lang="en-US" dirty="0" err="1" smtClean="0"/>
              <a:t>terselamatkan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Putusan</a:t>
            </a:r>
            <a:r>
              <a:rPr lang="en-US" dirty="0" smtClean="0"/>
              <a:t> MK No. 93 </a:t>
            </a:r>
            <a:r>
              <a:rPr lang="en-US" dirty="0" err="1" smtClean="0"/>
              <a:t>Tahun</a:t>
            </a:r>
            <a:r>
              <a:rPr lang="en-US" dirty="0" smtClean="0"/>
              <a:t> 2012 </a:t>
            </a:r>
            <a:r>
              <a:rPr lang="en-US" dirty="0" err="1" smtClean="0"/>
              <a:t>melalui</a:t>
            </a:r>
            <a:r>
              <a:rPr lang="en-US" dirty="0" smtClean="0"/>
              <a:t> Judicial Review yang </a:t>
            </a:r>
            <a:r>
              <a:rPr lang="en-US" dirty="0" err="1" smtClean="0"/>
              <a:t>memutuskan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sengketa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r>
              <a:rPr lang="en-US" dirty="0" smtClean="0"/>
              <a:t> </a:t>
            </a:r>
            <a:r>
              <a:rPr lang="en-US" dirty="0" err="1" smtClean="0"/>
              <a:t>sdh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kewenangan</a:t>
            </a:r>
            <a:r>
              <a:rPr lang="en-US" dirty="0" smtClean="0"/>
              <a:t> </a:t>
            </a:r>
            <a:r>
              <a:rPr lang="en-US" dirty="0" err="1" smtClean="0"/>
              <a:t>absolut</a:t>
            </a:r>
            <a:r>
              <a:rPr lang="en-US" dirty="0" smtClean="0"/>
              <a:t> PA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JR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tentu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berkepanjangan</a:t>
            </a:r>
            <a:r>
              <a:rPr lang="en-US" dirty="0" smtClean="0"/>
              <a:t> </a:t>
            </a:r>
            <a:r>
              <a:rPr lang="en-US" dirty="0" err="1" smtClean="0"/>
              <a:t>dualisme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33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Ada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kenapa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dualisme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sengketa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antara</a:t>
            </a:r>
            <a:r>
              <a:rPr lang="en-US" dirty="0" smtClean="0"/>
              <a:t> lain: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UU No. 21 </a:t>
            </a:r>
            <a:r>
              <a:rPr lang="en-US" dirty="0" err="1" smtClean="0"/>
              <a:t>tahun</a:t>
            </a:r>
            <a:r>
              <a:rPr lang="en-US" dirty="0" smtClean="0"/>
              <a:t> 2008 </a:t>
            </a:r>
            <a:r>
              <a:rPr lang="en-US" dirty="0" err="1" smtClean="0"/>
              <a:t>diundangkan</a:t>
            </a:r>
            <a:r>
              <a:rPr lang="en-US" dirty="0" smtClean="0"/>
              <a:t>, </a:t>
            </a:r>
            <a:r>
              <a:rPr lang="en-US" dirty="0" err="1" smtClean="0"/>
              <a:t>pertimbangannya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para hakim di PA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terbiasa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sengeketa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endParaRPr lang="en-US" dirty="0" smtClean="0"/>
          </a:p>
          <a:p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Bukopin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r>
              <a:rPr lang="en-US" dirty="0" smtClean="0"/>
              <a:t> </a:t>
            </a:r>
            <a:r>
              <a:rPr lang="en-US" dirty="0" err="1" smtClean="0"/>
              <a:t>Bukitinggi</a:t>
            </a:r>
            <a:r>
              <a:rPr lang="en-US" dirty="0" smtClean="0"/>
              <a:t> 2006 yang </a:t>
            </a:r>
            <a:r>
              <a:rPr lang="en-US" dirty="0" err="1" smtClean="0"/>
              <a:t>menyidangkan</a:t>
            </a:r>
            <a:r>
              <a:rPr lang="en-US" dirty="0" smtClean="0"/>
              <a:t> </a:t>
            </a:r>
            <a:r>
              <a:rPr lang="en-US" dirty="0" err="1" smtClean="0"/>
              <a:t>sengketa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memenangkan</a:t>
            </a:r>
            <a:r>
              <a:rPr lang="en-US" dirty="0" smtClean="0"/>
              <a:t> </a:t>
            </a:r>
            <a:r>
              <a:rPr lang="en-US" dirty="0" err="1" smtClean="0"/>
              <a:t>nasabah</a:t>
            </a:r>
            <a:r>
              <a:rPr lang="en-US" dirty="0" smtClean="0"/>
              <a:t>,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banding, PTA </a:t>
            </a:r>
            <a:r>
              <a:rPr lang="en-US" dirty="0" err="1" smtClean="0"/>
              <a:t>membatalkan</a:t>
            </a:r>
            <a:r>
              <a:rPr lang="en-US" dirty="0" smtClean="0"/>
              <a:t> </a:t>
            </a:r>
            <a:r>
              <a:rPr lang="en-US" dirty="0" err="1" smtClean="0"/>
              <a:t>Putusan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dg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smtClean="0"/>
              <a:t>PA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berwenang</a:t>
            </a:r>
            <a:endParaRPr lang="en-US" dirty="0" smtClean="0"/>
          </a:p>
          <a:p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dikonfirmasi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ketua</a:t>
            </a:r>
            <a:r>
              <a:rPr lang="en-US" dirty="0" smtClean="0"/>
              <a:t> PTA, </a:t>
            </a:r>
            <a:r>
              <a:rPr lang="en-US" dirty="0" err="1" smtClean="0"/>
              <a:t>alasannya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materilnya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, </a:t>
            </a:r>
            <a:r>
              <a:rPr lang="en-US" dirty="0" err="1" smtClean="0"/>
              <a:t>kendati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formilnya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89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Rentang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12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ketidakpastian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direspon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PA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memperdalam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ttg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endParaRPr lang="en-US" dirty="0" smtClean="0"/>
          </a:p>
          <a:p>
            <a:r>
              <a:rPr lang="en-US" dirty="0" err="1" smtClean="0"/>
              <a:t>Didukung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lahirnya</a:t>
            </a:r>
            <a:r>
              <a:rPr lang="en-US" dirty="0" smtClean="0"/>
              <a:t> </a:t>
            </a:r>
            <a:r>
              <a:rPr lang="en-US" dirty="0" err="1" smtClean="0"/>
              <a:t>Perma</a:t>
            </a:r>
            <a:r>
              <a:rPr lang="en-US" dirty="0" smtClean="0"/>
              <a:t> No. 2 </a:t>
            </a:r>
            <a:r>
              <a:rPr lang="en-US" dirty="0" err="1" smtClean="0"/>
              <a:t>Tahun</a:t>
            </a:r>
            <a:r>
              <a:rPr lang="en-US" dirty="0" smtClean="0"/>
              <a:t> 2008 </a:t>
            </a:r>
            <a:r>
              <a:rPr lang="en-US" dirty="0" err="1" smtClean="0"/>
              <a:t>tentang</a:t>
            </a:r>
            <a:r>
              <a:rPr lang="en-US" dirty="0" smtClean="0"/>
              <a:t> KHES </a:t>
            </a:r>
            <a:r>
              <a:rPr lang="en-US" dirty="0" err="1" smtClean="0"/>
              <a:t>memperkuat</a:t>
            </a:r>
            <a:r>
              <a:rPr lang="en-US" dirty="0" smtClean="0"/>
              <a:t> </a:t>
            </a:r>
            <a:r>
              <a:rPr lang="en-US" dirty="0" err="1" smtClean="0"/>
              <a:t>paradigma</a:t>
            </a:r>
            <a:r>
              <a:rPr lang="en-US" dirty="0" smtClean="0"/>
              <a:t> para hakim PA </a:t>
            </a:r>
            <a:r>
              <a:rPr lang="en-US" dirty="0" err="1" smtClean="0"/>
              <a:t>ttg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endParaRPr lang="en-US" dirty="0" smtClean="0"/>
          </a:p>
          <a:p>
            <a:r>
              <a:rPr lang="en-US" dirty="0" err="1" smtClean="0"/>
              <a:t>Akad-akad</a:t>
            </a:r>
            <a:r>
              <a:rPr lang="en-US" dirty="0" smtClean="0"/>
              <a:t> yang </a:t>
            </a:r>
            <a:r>
              <a:rPr lang="en-US" dirty="0" err="1" smtClean="0"/>
              <a:t>menuliskan</a:t>
            </a:r>
            <a:r>
              <a:rPr lang="en-US" dirty="0" smtClean="0"/>
              <a:t> </a:t>
            </a:r>
            <a:r>
              <a:rPr lang="en-US" dirty="0" err="1" smtClean="0"/>
              <a:t>sengketa</a:t>
            </a:r>
            <a:r>
              <a:rPr lang="en-US" dirty="0" smtClean="0"/>
              <a:t> </a:t>
            </a:r>
            <a:r>
              <a:rPr lang="en-US" dirty="0" err="1" smtClean="0"/>
              <a:t>diselesaikan</a:t>
            </a:r>
            <a:r>
              <a:rPr lang="en-US" dirty="0" smtClean="0"/>
              <a:t> di PN, </a:t>
            </a:r>
            <a:r>
              <a:rPr lang="en-US" dirty="0" err="1" smtClean="0"/>
              <a:t>sejak</a:t>
            </a:r>
            <a:r>
              <a:rPr lang="en-US" dirty="0" smtClean="0"/>
              <a:t> 2012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mencantumkan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sengketanya</a:t>
            </a:r>
            <a:r>
              <a:rPr lang="en-US" dirty="0" smtClean="0"/>
              <a:t> </a:t>
            </a:r>
            <a:r>
              <a:rPr lang="en-US" dirty="0" err="1" smtClean="0"/>
              <a:t>kewenangan</a:t>
            </a:r>
            <a:r>
              <a:rPr lang="en-US" dirty="0" smtClean="0"/>
              <a:t> PA </a:t>
            </a:r>
            <a:r>
              <a:rPr lang="en-US" dirty="0" err="1" smtClean="0"/>
              <a:t>dan</a:t>
            </a:r>
            <a:r>
              <a:rPr lang="en-US" dirty="0" smtClean="0"/>
              <a:t> MA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paradigma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 smtClean="0"/>
          </a:p>
          <a:p>
            <a:r>
              <a:rPr lang="en-US" dirty="0" smtClean="0"/>
              <a:t>Para hakim PA yang </a:t>
            </a:r>
            <a:r>
              <a:rPr lang="en-US" dirty="0" err="1" smtClean="0"/>
              <a:t>melanjutkan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program </a:t>
            </a:r>
            <a:r>
              <a:rPr lang="en-US" dirty="0" err="1" smtClean="0"/>
              <a:t>doktor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prakarsa</a:t>
            </a:r>
            <a:r>
              <a:rPr lang="en-US" dirty="0" smtClean="0"/>
              <a:t> MA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disertasi</a:t>
            </a:r>
            <a:r>
              <a:rPr lang="en-US" dirty="0" smtClean="0"/>
              <a:t> </a:t>
            </a:r>
            <a:r>
              <a:rPr lang="en-US" dirty="0" err="1" smtClean="0"/>
              <a:t>ttg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18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765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469"/>
            <a:ext cx="10515600" cy="5040494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Peradilan</a:t>
            </a:r>
            <a:r>
              <a:rPr lang="en-US" dirty="0" smtClean="0"/>
              <a:t> Agama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menjalin</a:t>
            </a:r>
            <a:r>
              <a:rPr lang="en-US" dirty="0" smtClean="0"/>
              <a:t> </a:t>
            </a:r>
            <a:r>
              <a:rPr lang="en-US" dirty="0" err="1" smtClean="0"/>
              <a:t>sinergi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terobosan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sistematis</a:t>
            </a:r>
            <a:r>
              <a:rPr lang="en-US" dirty="0" smtClean="0"/>
              <a:t> di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kendali</a:t>
            </a:r>
            <a:r>
              <a:rPr lang="en-US" dirty="0" smtClean="0"/>
              <a:t> MA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merevisi</a:t>
            </a:r>
            <a:r>
              <a:rPr lang="en-US" dirty="0" smtClean="0"/>
              <a:t> KHES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meningkatnya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fatwa DSN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Sosialisasikan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muatan</a:t>
            </a:r>
            <a:r>
              <a:rPr lang="en-US" dirty="0" smtClean="0"/>
              <a:t> KHES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sengketa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r>
              <a:rPr lang="en-US" dirty="0" smtClean="0"/>
              <a:t> di LKS, </a:t>
            </a:r>
            <a:r>
              <a:rPr lang="en-US" dirty="0" err="1" smtClean="0"/>
              <a:t>juga</a:t>
            </a:r>
            <a:r>
              <a:rPr lang="en-US" dirty="0" smtClean="0"/>
              <a:t> zakat, </a:t>
            </a:r>
            <a:r>
              <a:rPr lang="en-US" dirty="0" err="1" smtClean="0"/>
              <a:t>wakaf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hibah</a:t>
            </a:r>
            <a:r>
              <a:rPr lang="en-US" dirty="0" smtClean="0"/>
              <a:t> yang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kewenangan</a:t>
            </a:r>
            <a:r>
              <a:rPr lang="en-US" dirty="0" smtClean="0"/>
              <a:t> </a:t>
            </a:r>
            <a:r>
              <a:rPr lang="en-US" dirty="0" err="1" smtClean="0"/>
              <a:t>absolut</a:t>
            </a:r>
            <a:r>
              <a:rPr lang="en-US" dirty="0" smtClean="0"/>
              <a:t> PA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Jalin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erjasama</a:t>
            </a:r>
            <a:r>
              <a:rPr lang="en-US" dirty="0" smtClean="0"/>
              <a:t> (</a:t>
            </a:r>
            <a:r>
              <a:rPr lang="en-US" dirty="0" err="1" smtClean="0"/>
              <a:t>MoU</a:t>
            </a:r>
            <a:r>
              <a:rPr lang="en-US" dirty="0" smtClean="0"/>
              <a:t>) </a:t>
            </a:r>
            <a:r>
              <a:rPr lang="en-US" dirty="0" err="1" smtClean="0"/>
              <a:t>dengan</a:t>
            </a:r>
            <a:r>
              <a:rPr lang="en-US" dirty="0" smtClean="0"/>
              <a:t> DSN </a:t>
            </a:r>
            <a:r>
              <a:rPr lang="en-US" dirty="0" err="1" smtClean="0"/>
              <a:t>dan</a:t>
            </a:r>
            <a:r>
              <a:rPr lang="en-US" dirty="0" smtClean="0"/>
              <a:t> OJK,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Basyarnas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terobosan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optimalisasi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sengketa</a:t>
            </a:r>
            <a:r>
              <a:rPr lang="en-US" dirty="0" smtClean="0"/>
              <a:t> </a:t>
            </a:r>
            <a:r>
              <a:rPr lang="en-US" dirty="0" err="1" smtClean="0"/>
              <a:t>didukung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Pengadilan</a:t>
            </a:r>
            <a:r>
              <a:rPr lang="en-US" dirty="0" smtClean="0"/>
              <a:t> Agama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mediasi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merevisi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Acara.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acara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merespon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materil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Islam,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memasukkan</a:t>
            </a:r>
            <a:r>
              <a:rPr lang="en-US" dirty="0" smtClean="0"/>
              <a:t> </a:t>
            </a:r>
            <a:r>
              <a:rPr lang="en-US" dirty="0" err="1" smtClean="0"/>
              <a:t>poin-poin</a:t>
            </a:r>
            <a:r>
              <a:rPr lang="en-US" dirty="0" smtClean="0"/>
              <a:t> </a:t>
            </a:r>
            <a:r>
              <a:rPr lang="en-US" dirty="0" err="1" smtClean="0"/>
              <a:t>sengeta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63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134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Politik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penyelenggara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diberlakukan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kriteria-kriteria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dipakai</a:t>
            </a:r>
            <a:r>
              <a:rPr lang="en-US" dirty="0" smtClean="0"/>
              <a:t> agar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tercapai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Dalam</a:t>
            </a:r>
            <a:r>
              <a:rPr lang="en-US" dirty="0" smtClean="0"/>
              <a:t> Islam,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identik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i="1" dirty="0" err="1" smtClean="0"/>
              <a:t>siyasah</a:t>
            </a:r>
            <a:r>
              <a:rPr lang="en-US" i="1" dirty="0" smtClean="0"/>
              <a:t> </a:t>
            </a:r>
            <a:r>
              <a:rPr lang="en-US" i="1" dirty="0" err="1" smtClean="0"/>
              <a:t>syari`iyah</a:t>
            </a:r>
            <a:r>
              <a:rPr lang="en-US" i="1" dirty="0" smtClean="0"/>
              <a:t>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Islam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diterapkan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penguasa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/>
              <a:t> </a:t>
            </a:r>
            <a:r>
              <a:rPr lang="en-US" dirty="0" err="1" smtClean="0"/>
              <a:t>kemaslahatan</a:t>
            </a:r>
            <a:r>
              <a:rPr lang="en-US" dirty="0" smtClean="0"/>
              <a:t> </a:t>
            </a:r>
            <a:r>
              <a:rPr lang="en-US" dirty="0" err="1" smtClean="0"/>
              <a:t>umat</a:t>
            </a:r>
            <a:endParaRPr lang="en-US" dirty="0" smtClean="0"/>
          </a:p>
          <a:p>
            <a:r>
              <a:rPr lang="en-US" dirty="0" smtClean="0"/>
              <a:t>Di Indonesia,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/>
              <a:t>pembenahan</a:t>
            </a:r>
            <a:r>
              <a:rPr lang="en-US" dirty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merevisi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menyempurnakan</a:t>
            </a:r>
            <a:r>
              <a:rPr lang="en-US" dirty="0" smtClean="0"/>
              <a:t> UUD </a:t>
            </a:r>
            <a:r>
              <a:rPr lang="en-US" dirty="0"/>
              <a:t>1945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memperhatikan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Indonesia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perkembangannya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 smtClean="0"/>
          </a:p>
          <a:p>
            <a:r>
              <a:rPr lang="en-US" dirty="0" smtClean="0"/>
              <a:t>Politik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berperan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penguasa</a:t>
            </a:r>
            <a:r>
              <a:rPr lang="en-US" dirty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di </a:t>
            </a:r>
            <a:r>
              <a:rPr lang="en-US" dirty="0" smtClean="0"/>
              <a:t>Indonesia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18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765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2595"/>
            <a:ext cx="10515600" cy="5040494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Persoalan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didiskusikan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lanjut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OJK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menunggu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lama </a:t>
            </a:r>
            <a:r>
              <a:rPr lang="en-US" dirty="0" err="1" smtClean="0"/>
              <a:t>memproses</a:t>
            </a:r>
            <a:r>
              <a:rPr lang="en-US" dirty="0" smtClean="0"/>
              <a:t> fatwa-fatwa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DSN </a:t>
            </a:r>
            <a:r>
              <a:rPr lang="en-US" dirty="0" err="1" smtClean="0"/>
              <a:t>menjadi</a:t>
            </a:r>
            <a:r>
              <a:rPr lang="en-US" dirty="0" smtClean="0"/>
              <a:t> POJK,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segera</a:t>
            </a:r>
            <a:r>
              <a:rPr lang="en-US" dirty="0" smtClean="0"/>
              <a:t> pula LKS </a:t>
            </a:r>
            <a:r>
              <a:rPr lang="en-US" dirty="0" err="1" smtClean="0"/>
              <a:t>memproses</a:t>
            </a:r>
            <a:r>
              <a:rPr lang="en-US" dirty="0" err="1"/>
              <a:t>n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r>
              <a:rPr lang="en-US" dirty="0" smtClean="0"/>
              <a:t> di </a:t>
            </a:r>
            <a:r>
              <a:rPr lang="en-US" dirty="0" err="1" smtClean="0"/>
              <a:t>bawah</a:t>
            </a:r>
            <a:r>
              <a:rPr lang="en-US" dirty="0" smtClean="0"/>
              <a:t>. </a:t>
            </a:r>
            <a:r>
              <a:rPr lang="en-US" dirty="0" err="1" smtClean="0"/>
              <a:t>Dewasa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akad</a:t>
            </a:r>
            <a:r>
              <a:rPr lang="en-US" dirty="0" smtClean="0"/>
              <a:t> yang paling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ditemukan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murabahah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,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ttg</a:t>
            </a:r>
            <a:r>
              <a:rPr lang="en-US" dirty="0" smtClean="0"/>
              <a:t> </a:t>
            </a:r>
            <a:r>
              <a:rPr lang="en-US" dirty="0" err="1" smtClean="0"/>
              <a:t>Musyarakah</a:t>
            </a:r>
            <a:r>
              <a:rPr lang="en-US" dirty="0" smtClean="0"/>
              <a:t>, </a:t>
            </a:r>
            <a:r>
              <a:rPr lang="en-US" dirty="0" err="1" smtClean="0"/>
              <a:t>Mudarabah</a:t>
            </a:r>
            <a:r>
              <a:rPr lang="en-US" dirty="0" smtClean="0"/>
              <a:t>, MMQ, </a:t>
            </a:r>
            <a:r>
              <a:rPr lang="en-US" dirty="0" err="1" smtClean="0"/>
              <a:t>gadai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ijarah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LKS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sepenuhnya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pelaku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perkembangannya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sekitar</a:t>
            </a:r>
            <a:r>
              <a:rPr lang="en-US" dirty="0" smtClean="0"/>
              <a:t> 5,5 </a:t>
            </a:r>
            <a:r>
              <a:rPr lang="en-US" dirty="0" err="1" smtClean="0"/>
              <a:t>sd</a:t>
            </a:r>
            <a:r>
              <a:rPr lang="en-US" dirty="0" smtClean="0"/>
              <a:t> 6%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Paguyuban</a:t>
            </a:r>
            <a:r>
              <a:rPr lang="en-US" dirty="0" smtClean="0"/>
              <a:t> anti </a:t>
            </a:r>
            <a:r>
              <a:rPr lang="en-US" dirty="0" err="1" smtClean="0"/>
              <a:t>riba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mengatakan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Konvensional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haram,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r>
              <a:rPr lang="en-US" dirty="0" smtClean="0"/>
              <a:t>.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berdampak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LKS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persepsi</a:t>
            </a:r>
            <a:r>
              <a:rPr lang="en-US" dirty="0" smtClean="0"/>
              <a:t> </a:t>
            </a:r>
            <a:r>
              <a:rPr lang="en-US" dirty="0" err="1" smtClean="0"/>
              <a:t>pelaku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Mendesak</a:t>
            </a:r>
            <a:r>
              <a:rPr lang="en-US" dirty="0" smtClean="0"/>
              <a:t> </a:t>
            </a:r>
            <a:r>
              <a:rPr lang="en-US" dirty="0" err="1" smtClean="0"/>
              <a:t>dibentuknya</a:t>
            </a:r>
            <a:r>
              <a:rPr lang="en-US" dirty="0" smtClean="0"/>
              <a:t> Bank </a:t>
            </a:r>
            <a:r>
              <a:rPr lang="en-US" dirty="0" err="1" smtClean="0"/>
              <a:t>Sentral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persoalan-persoalan</a:t>
            </a:r>
            <a:r>
              <a:rPr lang="en-US" dirty="0" smtClean="0"/>
              <a:t> </a:t>
            </a:r>
            <a:r>
              <a:rPr lang="en-US" dirty="0" err="1" smtClean="0"/>
              <a:t>krusial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internal LKS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global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07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terakhir</a:t>
            </a:r>
            <a:r>
              <a:rPr lang="en-US" dirty="0" smtClean="0"/>
              <a:t>, </a:t>
            </a:r>
            <a:r>
              <a:rPr lang="en-US" dirty="0" err="1" smtClean="0"/>
              <a:t>seiring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berkembangnya</a:t>
            </a:r>
            <a:r>
              <a:rPr lang="en-US" dirty="0" smtClean="0"/>
              <a:t> fatwa DSN, </a:t>
            </a:r>
            <a:r>
              <a:rPr lang="en-US" dirty="0" smtClean="0"/>
              <a:t>KHES </a:t>
            </a:r>
            <a:r>
              <a:rPr lang="en-US" dirty="0" smtClean="0"/>
              <a:t>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sekarang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mengakomodir</a:t>
            </a:r>
            <a:r>
              <a:rPr lang="en-US" dirty="0" smtClean="0"/>
              <a:t> 14 Fatwa DSN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menyesuaiakan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akad-akad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KHES</a:t>
            </a:r>
          </a:p>
          <a:p>
            <a:r>
              <a:rPr lang="en-US" dirty="0" err="1" smtClean="0"/>
              <a:t>Sekarang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130 fatwa yang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DSN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direspon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djadikan</a:t>
            </a:r>
            <a:r>
              <a:rPr lang="en-US" dirty="0" smtClean="0"/>
              <a:t> </a:t>
            </a:r>
            <a:r>
              <a:rPr lang="en-US" dirty="0" err="1" smtClean="0"/>
              <a:t>landasan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KHES</a:t>
            </a:r>
          </a:p>
          <a:p>
            <a:r>
              <a:rPr lang="en-US" dirty="0" err="1" smtClean="0"/>
              <a:t>Idealnya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kompilasi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diambil</a:t>
            </a:r>
            <a:r>
              <a:rPr lang="en-US" dirty="0" smtClean="0"/>
              <a:t> </a:t>
            </a:r>
            <a:r>
              <a:rPr lang="en-US" dirty="0" err="1" smtClean="0"/>
              <a:t>alih</a:t>
            </a:r>
            <a:r>
              <a:rPr lang="en-US" dirty="0" smtClean="0"/>
              <a:t> MA.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pengadilan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di </a:t>
            </a:r>
            <a:r>
              <a:rPr lang="en-US" dirty="0" err="1" smtClean="0"/>
              <a:t>bawah</a:t>
            </a:r>
            <a:r>
              <a:rPr lang="en-US" dirty="0" smtClean="0"/>
              <a:t> MA,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Islam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di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18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Dewan</a:t>
            </a:r>
            <a:r>
              <a:rPr lang="en-US" dirty="0" smtClean="0"/>
              <a:t> </a:t>
            </a:r>
            <a:r>
              <a:rPr lang="en-US" dirty="0" err="1"/>
              <a:t>Syariah</a:t>
            </a:r>
            <a:r>
              <a:rPr lang="en-US" dirty="0"/>
              <a:t> </a:t>
            </a:r>
            <a:r>
              <a:rPr lang="en-US" dirty="0" smtClean="0"/>
              <a:t>Nasional (DSN)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 </a:t>
            </a:r>
            <a:r>
              <a:rPr lang="en-US" dirty="0" smtClean="0"/>
              <a:t>MUI </a:t>
            </a:r>
            <a:r>
              <a:rPr lang="en-US" dirty="0" err="1"/>
              <a:t>tahun</a:t>
            </a:r>
            <a:r>
              <a:rPr lang="en-US" dirty="0"/>
              <a:t> 1998 yang </a:t>
            </a:r>
            <a:r>
              <a:rPr lang="en-US" dirty="0" err="1" smtClean="0"/>
              <a:t>dikukuhkan</a:t>
            </a:r>
            <a:r>
              <a:rPr lang="en-US" dirty="0" smtClean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smtClean="0"/>
              <a:t>SK </a:t>
            </a:r>
            <a:r>
              <a:rPr lang="en-US" dirty="0" err="1"/>
              <a:t>Dewan</a:t>
            </a:r>
            <a:r>
              <a:rPr lang="en-US" dirty="0"/>
              <a:t> </a:t>
            </a:r>
            <a:r>
              <a:rPr lang="en-US" dirty="0" err="1"/>
              <a:t>Pimpinan</a:t>
            </a:r>
            <a:r>
              <a:rPr lang="en-US" dirty="0"/>
              <a:t> </a:t>
            </a:r>
            <a:r>
              <a:rPr lang="en-US" dirty="0" smtClean="0"/>
              <a:t>MUI </a:t>
            </a:r>
            <a:r>
              <a:rPr lang="en-US" dirty="0" err="1" smtClean="0"/>
              <a:t>Nomor</a:t>
            </a:r>
            <a:r>
              <a:rPr lang="en-US" dirty="0" smtClean="0"/>
              <a:t> </a:t>
            </a:r>
            <a:r>
              <a:rPr lang="en-US" dirty="0"/>
              <a:t>Kep.754/II/1999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dirty="0" err="1"/>
              <a:t>ajaran</a:t>
            </a:r>
            <a:r>
              <a:rPr lang="en-US" dirty="0"/>
              <a:t> Islam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syariat</a:t>
            </a:r>
            <a:endParaRPr lang="en-US" dirty="0" smtClean="0"/>
          </a:p>
          <a:p>
            <a:r>
              <a:rPr lang="en-US" dirty="0" err="1" smtClean="0"/>
              <a:t>Tugas</a:t>
            </a:r>
            <a:r>
              <a:rPr lang="en-US" dirty="0" smtClean="0"/>
              <a:t> DSN: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Mengeluarkan</a:t>
            </a:r>
            <a:r>
              <a:rPr lang="en-US" dirty="0" smtClean="0"/>
              <a:t> </a:t>
            </a:r>
            <a:r>
              <a:rPr lang="en-US" dirty="0"/>
              <a:t>fatwa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syariah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pedoman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praktisi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smtClean="0"/>
              <a:t>regulator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Menerbitkan</a:t>
            </a:r>
            <a:r>
              <a:rPr lang="en-US" dirty="0" smtClean="0"/>
              <a:t> </a:t>
            </a:r>
            <a:r>
              <a:rPr lang="en-US" dirty="0" err="1"/>
              <a:t>rekomendasi</a:t>
            </a:r>
            <a:r>
              <a:rPr lang="en-US" dirty="0"/>
              <a:t>, </a:t>
            </a:r>
            <a:r>
              <a:rPr lang="en-US" dirty="0" err="1"/>
              <a:t>sertifikasi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syariah</a:t>
            </a:r>
            <a:r>
              <a:rPr lang="en-US" dirty="0"/>
              <a:t> approval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 smtClean="0"/>
              <a:t>syariah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syariah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/</a:t>
            </a:r>
            <a:r>
              <a:rPr lang="en-US" dirty="0" err="1"/>
              <a:t>jasa</a:t>
            </a:r>
            <a:r>
              <a:rPr lang="en-US" dirty="0"/>
              <a:t> di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/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syariah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Dewan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</a:t>
            </a:r>
            <a:r>
              <a:rPr lang="en-US" dirty="0" err="1" smtClean="0"/>
              <a:t>Syariah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950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Dari </a:t>
            </a:r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, fatwa DSN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yang </a:t>
            </a:r>
            <a:r>
              <a:rPr lang="en-US" dirty="0" err="1" smtClean="0"/>
              <a:t>mengikat</a:t>
            </a:r>
            <a:r>
              <a:rPr lang="en-US" dirty="0" smtClean="0"/>
              <a:t> </a:t>
            </a:r>
            <a:r>
              <a:rPr lang="en-US" dirty="0" err="1" smtClean="0"/>
              <a:t>pelaku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endParaRPr lang="en-US" dirty="0" smtClean="0"/>
          </a:p>
          <a:p>
            <a:r>
              <a:rPr lang="en-US" dirty="0" err="1" smtClean="0"/>
              <a:t>Keberadaan</a:t>
            </a:r>
            <a:r>
              <a:rPr lang="en-US" dirty="0" smtClean="0"/>
              <a:t> </a:t>
            </a:r>
            <a:r>
              <a:rPr lang="en-US" dirty="0"/>
              <a:t>fatwa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dilegitimasi</a:t>
            </a:r>
            <a:r>
              <a:rPr lang="en-US" dirty="0" smtClean="0"/>
              <a:t> </a:t>
            </a:r>
            <a:r>
              <a:rPr lang="en-US" dirty="0" err="1"/>
              <a:t>lewat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 smtClean="0"/>
              <a:t>perundang-undangan</a:t>
            </a:r>
            <a:endParaRPr lang="en-US" dirty="0" smtClean="0"/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inilah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mempositifkan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Islam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. </a:t>
            </a:r>
            <a:r>
              <a:rPr lang="en-US" dirty="0" err="1" smtClean="0"/>
              <a:t>Dulu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PBI, </a:t>
            </a:r>
            <a:r>
              <a:rPr lang="en-US" dirty="0" err="1" smtClean="0"/>
              <a:t>sekarang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POJK</a:t>
            </a:r>
          </a:p>
          <a:p>
            <a:r>
              <a:rPr lang="en-US" dirty="0" smtClean="0"/>
              <a:t>DSN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dibentuk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MUI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mengeluarkan</a:t>
            </a:r>
            <a:r>
              <a:rPr lang="en-US" dirty="0" smtClean="0"/>
              <a:t> fatwa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rujukan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r>
              <a:rPr lang="en-US" dirty="0" smtClean="0"/>
              <a:t> LKS,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bersinergi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OJK agar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fatwa </a:t>
            </a:r>
            <a:r>
              <a:rPr lang="en-US" dirty="0" err="1" smtClean="0"/>
              <a:t>berkekuatan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hirarki</a:t>
            </a:r>
            <a:r>
              <a:rPr lang="en-US" dirty="0" smtClean="0"/>
              <a:t> per-UU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69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5474"/>
            <a:ext cx="10515600" cy="481842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mewujudkan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dilepas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 smtClean="0"/>
              <a:t>perjalanan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 smtClean="0"/>
              <a:t>berpengaruh</a:t>
            </a:r>
            <a:r>
              <a:rPr lang="en-US" dirty="0" smtClean="0"/>
              <a:t> pula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seharusnya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seiring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Betulkah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di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Sementara</a:t>
            </a:r>
            <a:r>
              <a:rPr lang="en-US" dirty="0" smtClean="0"/>
              <a:t> </a:t>
            </a:r>
            <a:r>
              <a:rPr lang="en-US" dirty="0" err="1" smtClean="0"/>
              <a:t>arus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/>
              <a:t>m</a:t>
            </a:r>
            <a:r>
              <a:rPr lang="en-US" dirty="0" err="1" smtClean="0"/>
              <a:t>engalami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 </a:t>
            </a:r>
            <a:r>
              <a:rPr lang="en-US" dirty="0" err="1" smtClean="0"/>
              <a:t>mendasar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dijawab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serius</a:t>
            </a:r>
            <a:r>
              <a:rPr lang="en-US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555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Konstitusi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mengatakan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,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sinergi</a:t>
            </a:r>
            <a:endParaRPr lang="en-US" dirty="0" smtClean="0"/>
          </a:p>
          <a:p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pengendali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/>
              <a:t>,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pengendali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endParaRPr lang="en-US" dirty="0" smtClean="0"/>
          </a:p>
          <a:p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 smtClean="0"/>
              <a:t>dijalin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ketergantungan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timbul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anarkis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lumpuh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err="1" smtClean="0"/>
              <a:t>Konfigurasi</a:t>
            </a:r>
            <a:r>
              <a:rPr lang="en-US" dirty="0" smtClean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rezim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berkuasa</a:t>
            </a:r>
            <a:r>
              <a:rPr lang="en-US" dirty="0" smtClean="0"/>
              <a:t> </a:t>
            </a:r>
            <a:r>
              <a:rPr lang="en-US" dirty="0" err="1" smtClean="0"/>
              <a:t>signifikan</a:t>
            </a:r>
            <a:r>
              <a:rPr lang="en-US" dirty="0" smtClean="0"/>
              <a:t> </a:t>
            </a:r>
            <a:r>
              <a:rPr lang="en-US" dirty="0" err="1" smtClean="0"/>
              <a:t>sekali</a:t>
            </a:r>
            <a:r>
              <a:rPr lang="en-US" dirty="0" smtClean="0"/>
              <a:t> </a:t>
            </a:r>
            <a:r>
              <a:rPr lang="en-US" dirty="0" err="1"/>
              <a:t>pengaruhnya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/>
              <a:t>hukum</a:t>
            </a:r>
            <a:r>
              <a:rPr lang="en-US" dirty="0"/>
              <a:t> yang </a:t>
            </a:r>
            <a:r>
              <a:rPr lang="en-US" dirty="0" err="1" smtClean="0"/>
              <a:t>dilahirkan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95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literatur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, </a:t>
            </a:r>
            <a:r>
              <a:rPr lang="en-US" dirty="0" err="1" smtClean="0"/>
              <a:t>lazim</a:t>
            </a:r>
            <a:r>
              <a:rPr lang="en-US" dirty="0" smtClean="0"/>
              <a:t> </a:t>
            </a:r>
            <a:r>
              <a:rPr lang="en-US" dirty="0" err="1" smtClean="0"/>
              <a:t>ditemukan</a:t>
            </a:r>
            <a:r>
              <a:rPr lang="en-US" dirty="0" smtClean="0"/>
              <a:t> </a:t>
            </a:r>
            <a:r>
              <a:rPr lang="en-US" dirty="0" err="1" smtClean="0"/>
              <a:t>pernyataan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lima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Pembangunan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berlandaskan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Negara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smtClean="0"/>
              <a:t>RI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N</a:t>
            </a:r>
            <a:r>
              <a:rPr lang="en-US" dirty="0" smtClean="0"/>
              <a:t>egara </a:t>
            </a:r>
            <a:r>
              <a:rPr lang="en-US" dirty="0" err="1"/>
              <a:t>kesejahteraan</a:t>
            </a:r>
            <a:r>
              <a:rPr lang="en-US" dirty="0"/>
              <a:t> (</a:t>
            </a:r>
            <a:r>
              <a:rPr lang="en-US" i="1" dirty="0"/>
              <a:t>welfare state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kemanusiaan</a:t>
            </a:r>
            <a:r>
              <a:rPr lang="en-US" dirty="0" smtClean="0"/>
              <a:t> </a:t>
            </a:r>
            <a:r>
              <a:rPr lang="en-US" i="1" dirty="0" smtClean="0"/>
              <a:t>(humanity)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err="1"/>
              <a:t>T</a:t>
            </a:r>
            <a:r>
              <a:rPr lang="en-US" dirty="0" err="1" smtClean="0"/>
              <a:t>indakan</a:t>
            </a:r>
            <a:r>
              <a:rPr lang="en-US" dirty="0" smtClean="0"/>
              <a:t> </a:t>
            </a:r>
            <a:r>
              <a:rPr lang="en-US" dirty="0"/>
              <a:t>affirmative (</a:t>
            </a:r>
            <a:r>
              <a:rPr lang="en-US" i="1" dirty="0"/>
              <a:t>affirmative action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err="1"/>
              <a:t>M</a:t>
            </a:r>
            <a:r>
              <a:rPr lang="en-US" dirty="0" err="1" smtClean="0"/>
              <a:t>encerminkan</a:t>
            </a:r>
            <a:r>
              <a:rPr lang="en-US" dirty="0"/>
              <a:t> </a:t>
            </a:r>
            <a:r>
              <a:rPr lang="en-US" i="1" dirty="0"/>
              <a:t>check</a:t>
            </a:r>
            <a:r>
              <a:rPr lang="en-US" dirty="0"/>
              <a:t> </a:t>
            </a:r>
            <a:r>
              <a:rPr lang="en-US" i="1" dirty="0"/>
              <a:t>and </a:t>
            </a:r>
            <a:r>
              <a:rPr lang="en-US" i="1" dirty="0" smtClean="0"/>
              <a:t>balances</a:t>
            </a:r>
            <a:endParaRPr lang="en-US" dirty="0"/>
          </a:p>
          <a:p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Pancasila </a:t>
            </a:r>
            <a:r>
              <a:rPr lang="en-US" dirty="0" err="1" smtClean="0"/>
              <a:t>dan</a:t>
            </a:r>
            <a:r>
              <a:rPr lang="en-US" dirty="0" smtClean="0"/>
              <a:t> UUD 1945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/>
          <a:lstStyle/>
          <a:p>
            <a:r>
              <a:rPr lang="en-US" sz="3600" dirty="0" smtClean="0"/>
              <a:t>POLITIK HUKUM EKONOMI SYARIAH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4896803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r>
              <a:rPr lang="en-US" dirty="0" smtClean="0"/>
              <a:t> di Indonesia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filosofis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konstitusional</a:t>
            </a:r>
            <a:endParaRPr lang="en-US" dirty="0" smtClean="0"/>
          </a:p>
          <a:p>
            <a:r>
              <a:rPr lang="en-US" dirty="0" err="1" smtClean="0"/>
              <a:t>Sila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Ketuhanan</a:t>
            </a:r>
            <a:r>
              <a:rPr lang="en-US" dirty="0" smtClean="0"/>
              <a:t> Yang </a:t>
            </a:r>
            <a:r>
              <a:rPr lang="en-US" dirty="0" err="1" smtClean="0"/>
              <a:t>Maha</a:t>
            </a:r>
            <a:r>
              <a:rPr lang="en-US" dirty="0" smtClean="0"/>
              <a:t> </a:t>
            </a:r>
            <a:r>
              <a:rPr lang="en-US" dirty="0" err="1" smtClean="0"/>
              <a:t>Esa</a:t>
            </a:r>
            <a:r>
              <a:rPr lang="en-US" dirty="0" smtClean="0"/>
              <a:t>,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smtClean="0"/>
              <a:t>Indonesia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berketuhanan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agama</a:t>
            </a:r>
          </a:p>
          <a:p>
            <a:r>
              <a:rPr lang="en-US" dirty="0" smtClean="0"/>
              <a:t>Salah </a:t>
            </a:r>
            <a:r>
              <a:rPr lang="en-US" dirty="0" err="1" smtClean="0"/>
              <a:t>satu</a:t>
            </a:r>
            <a:r>
              <a:rPr lang="en-US" dirty="0" smtClean="0"/>
              <a:t> agama di Indonesia </a:t>
            </a:r>
            <a:r>
              <a:rPr lang="en-US" dirty="0" err="1" smtClean="0"/>
              <a:t>adalah</a:t>
            </a:r>
            <a:r>
              <a:rPr lang="en-US" dirty="0" smtClean="0"/>
              <a:t> Islam,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mayoritas</a:t>
            </a:r>
            <a:endParaRPr lang="en-US" dirty="0" smtClean="0"/>
          </a:p>
          <a:p>
            <a:r>
              <a:rPr lang="en-US" dirty="0" smtClean="0"/>
              <a:t>Di </a:t>
            </a:r>
            <a:r>
              <a:rPr lang="en-US" dirty="0" err="1" smtClean="0"/>
              <a:t>dalam</a:t>
            </a:r>
            <a:r>
              <a:rPr lang="en-US" dirty="0" smtClean="0"/>
              <a:t> agama Islam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sistem-sistem</a:t>
            </a:r>
            <a:r>
              <a:rPr lang="en-US" dirty="0" smtClean="0"/>
              <a:t> yang lain</a:t>
            </a:r>
          </a:p>
          <a:p>
            <a:r>
              <a:rPr lang="en-US" dirty="0" smtClean="0"/>
              <a:t>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i="1" dirty="0" smtClean="0"/>
              <a:t>(al-</a:t>
            </a:r>
            <a:r>
              <a:rPr lang="en-US" i="1" dirty="0" err="1" smtClean="0"/>
              <a:t>iqtishadiyah</a:t>
            </a:r>
            <a:r>
              <a:rPr lang="en-US" i="1" dirty="0" smtClean="0"/>
              <a:t>)</a:t>
            </a:r>
            <a:endParaRPr lang="en-US" dirty="0" smtClean="0"/>
          </a:p>
          <a:p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diperkuat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Pasal</a:t>
            </a:r>
            <a:r>
              <a:rPr lang="en-US" dirty="0" smtClean="0"/>
              <a:t> 29 UUD 1945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memeluk</a:t>
            </a:r>
            <a:r>
              <a:rPr lang="en-US" dirty="0" smtClean="0"/>
              <a:t> </a:t>
            </a:r>
            <a:r>
              <a:rPr lang="en-US" dirty="0" err="1" smtClean="0"/>
              <a:t>agamanya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56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665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3223"/>
            <a:ext cx="10515600" cy="4857614"/>
          </a:xfrm>
        </p:spPr>
        <p:txBody>
          <a:bodyPr>
            <a:normAutofit/>
          </a:bodyPr>
          <a:lstStyle/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historis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Islam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di </a:t>
            </a:r>
            <a:r>
              <a:rPr lang="en-US" dirty="0" err="1" smtClean="0"/>
              <a:t>nusantara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kolonial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seiring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masuknya</a:t>
            </a:r>
            <a:r>
              <a:rPr lang="en-US" dirty="0" smtClean="0"/>
              <a:t> agama Islam</a:t>
            </a:r>
          </a:p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sosiologis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mayoritas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memeluk</a:t>
            </a:r>
            <a:r>
              <a:rPr lang="en-US" dirty="0" smtClean="0"/>
              <a:t> Islam, </a:t>
            </a:r>
            <a:r>
              <a:rPr lang="en-US" dirty="0" err="1" smtClean="0"/>
              <a:t>aturan-aturan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Islam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acuan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bertindak</a:t>
            </a:r>
            <a:endParaRPr lang="en-US" dirty="0" smtClean="0"/>
          </a:p>
          <a:p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Sila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UUD 1945, </a:t>
            </a:r>
            <a:r>
              <a:rPr lang="en-US" dirty="0" err="1" smtClean="0"/>
              <a:t>tentunya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tuan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di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 smtClean="0"/>
          </a:p>
          <a:p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kenapa</a:t>
            </a:r>
            <a:r>
              <a:rPr lang="en-US" dirty="0" smtClean="0"/>
              <a:t> </a:t>
            </a:r>
            <a:r>
              <a:rPr lang="en-US" dirty="0" err="1" smtClean="0"/>
              <a:t>seakan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tuan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?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kajian</a:t>
            </a:r>
            <a:r>
              <a:rPr lang="en-US" dirty="0" smtClean="0"/>
              <a:t> </a:t>
            </a:r>
            <a:r>
              <a:rPr lang="en-US" dirty="0" err="1" smtClean="0"/>
              <a:t>mendalam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berkelanjutan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menjawabnya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100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21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/>
          </a:bodyPr>
          <a:lstStyle/>
          <a:p>
            <a:r>
              <a:rPr lang="en-US" dirty="0" err="1" smtClean="0"/>
              <a:t>Kalau</a:t>
            </a:r>
            <a:r>
              <a:rPr lang="en-US" dirty="0" smtClean="0"/>
              <a:t> Indonesia </a:t>
            </a:r>
            <a:r>
              <a:rPr lang="en-US" dirty="0" err="1" smtClean="0"/>
              <a:t>mau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 smtClean="0"/>
              <a:t>konfigurasi</a:t>
            </a:r>
            <a:r>
              <a:rPr lang="en-US" dirty="0" smtClean="0"/>
              <a:t> </a:t>
            </a:r>
            <a:r>
              <a:rPr lang="en-US" dirty="0" err="1" smtClean="0"/>
              <a:t>politiknya</a:t>
            </a:r>
            <a:r>
              <a:rPr lang="en-US" dirty="0" smtClean="0"/>
              <a:t> </a:t>
            </a:r>
            <a:r>
              <a:rPr lang="en-US" dirty="0" err="1"/>
              <a:t>demokratis</a:t>
            </a:r>
            <a:r>
              <a:rPr lang="en-US" dirty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responsif</a:t>
            </a:r>
            <a:endParaRPr lang="en-US" dirty="0" smtClean="0"/>
          </a:p>
          <a:p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konfigurasi</a:t>
            </a:r>
            <a:r>
              <a:rPr lang="en-US" dirty="0" smtClean="0"/>
              <a:t> </a:t>
            </a:r>
            <a:r>
              <a:rPr lang="en-US" dirty="0" err="1" smtClean="0"/>
              <a:t>politiknya</a:t>
            </a:r>
            <a:r>
              <a:rPr lang="en-US" dirty="0" smtClean="0"/>
              <a:t> </a:t>
            </a:r>
            <a:r>
              <a:rPr lang="en-US" dirty="0" err="1" smtClean="0"/>
              <a:t>otoriter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/>
              <a:t>hukumnya</a:t>
            </a:r>
            <a:r>
              <a:rPr lang="en-US" dirty="0"/>
              <a:t>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konservatif</a:t>
            </a:r>
            <a:endParaRPr lang="en-US" dirty="0" smtClean="0"/>
          </a:p>
          <a:p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dikaitkan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 smtClean="0"/>
              <a:t>sejalan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dikaitkan</a:t>
            </a:r>
            <a:r>
              <a:rPr lang="en-US" dirty="0" smtClean="0"/>
              <a:t> pula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syariah</a:t>
            </a:r>
            <a:r>
              <a:rPr lang="en-US" dirty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ketersediaan</a:t>
            </a:r>
            <a:r>
              <a:rPr lang="en-US" dirty="0" smtClean="0"/>
              <a:t> </a:t>
            </a:r>
            <a:r>
              <a:rPr lang="en-US" dirty="0" err="1" smtClean="0"/>
              <a:t>perangkatnya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lahirnya</a:t>
            </a:r>
            <a:r>
              <a:rPr lang="en-US" dirty="0" smtClean="0"/>
              <a:t> </a:t>
            </a:r>
            <a:r>
              <a:rPr lang="en-US" dirty="0" err="1" smtClean="0"/>
              <a:t>kelembagaan</a:t>
            </a:r>
            <a:r>
              <a:rPr lang="en-US" dirty="0" smtClean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 smtClean="0"/>
              <a:t>syariah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1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 </a:t>
            </a:r>
            <a:r>
              <a:rPr lang="en-US" dirty="0" err="1" smtClean="0"/>
              <a:t>sinilah</a:t>
            </a:r>
            <a:r>
              <a:rPr lang="en-US" dirty="0" smtClean="0"/>
              <a:t> </a:t>
            </a:r>
            <a:r>
              <a:rPr lang="en-US" dirty="0" err="1" smtClean="0"/>
              <a:t>urgensinya</a:t>
            </a:r>
            <a:r>
              <a:rPr lang="en-US" dirty="0" smtClean="0"/>
              <a:t> </a:t>
            </a:r>
            <a:r>
              <a:rPr lang="en-US" dirty="0" err="1" smtClean="0"/>
              <a:t>menjadikan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Islam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, </a:t>
            </a:r>
            <a:r>
              <a:rPr lang="en-US" dirty="0" err="1" smtClean="0"/>
              <a:t>termasuk</a:t>
            </a:r>
            <a:r>
              <a:rPr lang="en-US" dirty="0" smtClean="0"/>
              <a:t> di </a:t>
            </a:r>
            <a:r>
              <a:rPr lang="en-US" dirty="0" err="1" smtClean="0"/>
              <a:t>dalamnya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endParaRPr lang="en-US" dirty="0" smtClean="0"/>
          </a:p>
          <a:p>
            <a:r>
              <a:rPr lang="en-US" dirty="0" err="1" smtClean="0"/>
              <a:t>Realitas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proses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lanjut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terlihat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sistematis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berkelanjutan</a:t>
            </a:r>
            <a:endParaRPr lang="en-US" dirty="0" smtClean="0"/>
          </a:p>
          <a:p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syariah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integral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smtClean="0"/>
              <a:t>lain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komplementer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fungsional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392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1331</TotalTime>
  <Words>1799</Words>
  <Application>Microsoft Office PowerPoint</Application>
  <PresentationFormat>Widescreen</PresentationFormat>
  <Paragraphs>103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Wingdings</vt:lpstr>
      <vt:lpstr>Office Theme</vt:lpstr>
      <vt:lpstr>POLITIK HUKUM EKONOMI SYARIAH (FATWA DSN MUI, KHES DAN POJK) DI INDONESIA</vt:lpstr>
      <vt:lpstr>PENDAHULUAN</vt:lpstr>
      <vt:lpstr>PowerPoint Presentation</vt:lpstr>
      <vt:lpstr>PowerPoint Presentation</vt:lpstr>
      <vt:lpstr>PowerPoint Presentation</vt:lpstr>
      <vt:lpstr>POLITIK HUKUM EKONOMI SYARIAH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POLITIK HUKUM EKONOMI SYARIAH (FATWA DSN MUI, KHES DAN POJK) DI INDONESIA</dc:title>
  <dc:creator>win 10</dc:creator>
  <cp:lastModifiedBy>win 10</cp:lastModifiedBy>
  <cp:revision>76</cp:revision>
  <dcterms:created xsi:type="dcterms:W3CDTF">2020-06-30T14:47:14Z</dcterms:created>
  <dcterms:modified xsi:type="dcterms:W3CDTF">2020-07-03T03:57:35Z</dcterms:modified>
</cp:coreProperties>
</file>